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81" r:id="rId5"/>
    <p:sldId id="282" r:id="rId6"/>
    <p:sldId id="283" r:id="rId7"/>
    <p:sldId id="287" r:id="rId8"/>
    <p:sldId id="286" r:id="rId9"/>
    <p:sldId id="288" r:id="rId10"/>
    <p:sldId id="295" r:id="rId11"/>
    <p:sldId id="285" r:id="rId12"/>
    <p:sldId id="284" r:id="rId13"/>
    <p:sldId id="296" r:id="rId14"/>
    <p:sldId id="290" r:id="rId15"/>
    <p:sldId id="297" r:id="rId16"/>
    <p:sldId id="289" r:id="rId17"/>
    <p:sldId id="291" r:id="rId18"/>
    <p:sldId id="292" r:id="rId19"/>
    <p:sldId id="293" r:id="rId20"/>
    <p:sldId id="294" r:id="rId21"/>
    <p:sldId id="259" r:id="rId22"/>
    <p:sldId id="273" r:id="rId23"/>
    <p:sldId id="260" r:id="rId24"/>
    <p:sldId id="261" r:id="rId25"/>
    <p:sldId id="262" r:id="rId26"/>
    <p:sldId id="277" r:id="rId27"/>
    <p:sldId id="276" r:id="rId28"/>
    <p:sldId id="274" r:id="rId29"/>
    <p:sldId id="263" r:id="rId30"/>
    <p:sldId id="272" r:id="rId31"/>
    <p:sldId id="271" r:id="rId32"/>
    <p:sldId id="275" r:id="rId33"/>
    <p:sldId id="270" r:id="rId34"/>
    <p:sldId id="280" r:id="rId35"/>
    <p:sldId id="278" r:id="rId36"/>
    <p:sldId id="279" r:id="rId37"/>
    <p:sldId id="269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7" d="100"/>
          <a:sy n="27" d="100"/>
        </p:scale>
        <p:origin x="-108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920 h 2182"/>
                <a:gd name="T4" fmla="*/ 5232 w 4897"/>
                <a:gd name="T5" fmla="*/ 1920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580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5805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11 h 2182"/>
                <a:gd name="T4" fmla="*/ 5232 w 4897"/>
                <a:gd name="T5" fmla="*/ 1411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388 h 2182"/>
                <a:gd name="T4" fmla="*/ 5232 w 4897"/>
                <a:gd name="T5" fmla="*/ 1388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3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3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3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3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3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570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57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257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703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703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7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7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7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57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57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570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38" grpId="0"/>
      <p:bldP spid="25703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70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70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70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70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70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70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70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70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70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70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9552" y="764704"/>
            <a:ext cx="8112078" cy="4752528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Русская литература ХХ века: богатство и разнообразие жанров и направлений.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www.etoretro.ru/data/media/4855/1443386404c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620688"/>
            <a:ext cx="3779912" cy="448763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59401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1.Социально – экономическое и политическое развитие России </a:t>
            </a:r>
          </a:p>
          <a:p>
            <a:r>
              <a:rPr lang="ru-RU" sz="2000" dirty="0" smtClean="0"/>
              <a:t>Начало XX века – это время правления Николая II, вступившего на престол в 1894 году. Россия в это время была страной со средним уровнем капитализма. Отмена крепостного права в 1861 году, реформы 60-70-х гг. не прошли бесследно: капиталистическая промышленность росла высокими темпами (первое место в мире), возникли новые отрасли (нефтеперерабатывающая, химическая, машиностроение) и новые промышленные районы. Железные дороги связали Центр с окраинами и стимулировали развитие страны. Возникли крупные банки, связанные с промышленностью. Финансовая система после проведенной в 1897 году министром финансов С. Ю. Витте реформы была одной из самых устойчивых в мире. Россия вышла в пятерку самых развитых промышленных стран.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Но высокие количественные показатели (темпы роста, объемы производства) сочетались с довольно низкими качественными. Низкой была производительность труда. Развитие экономики было крайне неравномерным по отраслям и районам страны. Историки называют сельское хозяйство ахиллесовой пятой тогдашней России. Экономическая модернизация начала оказывать некоторое влияние на социальную структуру страны. Дворянство (1% населения) оставалось политически господствующим сословием, но его экономическое положение постепенно ухудшалось. Оскудение дворянских усадеб, с сочувствием описанное И. А . Буниным и А. П. Чеховым, было примечательным явлением эпохи.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1big.ru/uploads/posts/2014-03/1394196274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55976" cy="3284984"/>
          </a:xfrm>
          <a:prstGeom prst="rect">
            <a:avLst/>
          </a:prstGeom>
          <a:noFill/>
        </p:spPr>
      </p:pic>
      <p:pic>
        <p:nvPicPr>
          <p:cNvPr id="120836" name="Picture 4" descr="http://megatemka.ru/uploads/posts/2012-09/1348045145_11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4499992" cy="324036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572000" y="18864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Начало XX века. Положение рабочего класса (менее 10% населения) было тяжелым, длинный рабочий день, плохие бытовые условия, низкая зарплата, бесправие – таковы причины, вызывавшие недовольство рабочих.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20838" name="Picture 6" descr="https://im1-tub-ru.yandex.net/i?id=b11ab2a841c842e0aa8bdac611dabb39&amp;n=33&amp;h=215&amp;w=2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499992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620688"/>
            <a:ext cx="3995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К началу XX века модернизация практически не затронула политическую сферу. Россия оставалась самодержавной (абсолютной) монархией.</a:t>
            </a:r>
            <a:endParaRPr lang="ru-RU" sz="3200" dirty="0"/>
          </a:p>
        </p:txBody>
      </p:sp>
      <p:sp>
        <p:nvSpPr>
          <p:cNvPr id="119810" name="AutoShape 2" descr="https://im3-tub-ru.yandex.net/i?id=4608793fe0dc29deadf36b2de202b89c&amp;n=33&amp;h=215&amp;w=3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9812" name="AutoShape 4" descr="https://im3-tub-ru.yandex.net/i?id=4608793fe0dc29deadf36b2de202b89c&amp;n=33&amp;h=215&amp;w=3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9814" name="Picture 6" descr="https://im3-tub-ru.yandex.net/i?id=4608793fe0dc29deadf36b2de202b89c&amp;n=33&amp;h=215&amp;w=3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4464496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II. Культура в России начала XX века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Вступая в XX век, Россия менялась. Реальностью стали свобода слова, печати, собраний, деятельности политических партий. Потрясением и предупреждением обществу и власти явилась революция 1905-1907 гг. Нет ничего удивительного в том, что начало века принесло России необыкновенный расцвет культуры – героической и трагической одновременно. Заметные изменения происходили в системе образования. Всерьез обсуждалась задача ликвидации безграмотности, введение всеобщего начального образования. Важную просветительскую роль играли периодическая печать и книгоиздательское дело.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941168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Открытия ученых играли мировое значение. Лауреатами Нобелевской премии стали И. Павлов и И. Мечников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129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Реалистическая эпоха русской культуры сменяется модернистской.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Модернизм</a:t>
            </a:r>
            <a:r>
              <a:rPr lang="ru-RU" sz="3200" dirty="0" smtClean="0"/>
              <a:t> – общее название разных направлений в искусстве конца 19 – начала 20 века., провозгласивших разрыв с реализмом, отказ от старых форм и поиск новых эстетических принципов. Все модернистские направления очень разные, имеют разные идеалы, преследуют разные цели, но сходятся они в одном: работать над ритмом, словом, довести игру звуков до совершенства.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0728"/>
            <a:ext cx="82809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</a:rPr>
              <a:t>Реализм </a:t>
            </a:r>
          </a:p>
          <a:p>
            <a:endParaRPr lang="ru-RU" sz="3600" dirty="0" smtClean="0"/>
          </a:p>
          <a:p>
            <a:r>
              <a:rPr lang="ru-RU" sz="3600" b="1" dirty="0" smtClean="0">
                <a:solidFill>
                  <a:srgbClr val="00B0F0"/>
                </a:solidFill>
              </a:rPr>
              <a:t>Модернизм: </a:t>
            </a:r>
          </a:p>
          <a:p>
            <a:r>
              <a:rPr lang="ru-RU" sz="3200" dirty="0" smtClean="0"/>
              <a:t>        Символизм </a:t>
            </a:r>
          </a:p>
          <a:p>
            <a:r>
              <a:rPr lang="ru-RU" sz="3200" dirty="0" smtClean="0"/>
              <a:t>        Акмеизм </a:t>
            </a:r>
          </a:p>
          <a:p>
            <a:r>
              <a:rPr lang="ru-RU" sz="3200" dirty="0" smtClean="0"/>
              <a:t>        Футуризм</a:t>
            </a:r>
          </a:p>
          <a:p>
            <a:r>
              <a:rPr lang="ru-RU" sz="3200" dirty="0" smtClean="0"/>
              <a:t>        Авангардизм </a:t>
            </a:r>
          </a:p>
          <a:p>
            <a:r>
              <a:rPr lang="ru-RU" sz="3200" dirty="0" smtClean="0"/>
              <a:t>        Имажинизм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60648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НАПРАВЛЕНИЯ В ЛИТЕРАТУРЕ ХХ ВЕКА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8760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-От гр. </a:t>
            </a:r>
            <a:r>
              <a:rPr lang="ru-RU" sz="2800" dirty="0" err="1" smtClean="0"/>
              <a:t>symbolon</a:t>
            </a:r>
            <a:r>
              <a:rPr lang="ru-RU" sz="2800" dirty="0" smtClean="0"/>
              <a:t> - знак, символ. </a:t>
            </a:r>
          </a:p>
          <a:p>
            <a:r>
              <a:rPr lang="ru-RU" sz="2800" dirty="0" smtClean="0"/>
              <a:t>-Три элемента: мистическое содержание, символы, расширение художественной впечатлительности. </a:t>
            </a:r>
          </a:p>
          <a:p>
            <a:r>
              <a:rPr lang="ru-RU" sz="2800" dirty="0" smtClean="0"/>
              <a:t>-Связь с мировой культурой. </a:t>
            </a:r>
          </a:p>
          <a:p>
            <a:r>
              <a:rPr lang="ru-RU" sz="2800" dirty="0" smtClean="0"/>
              <a:t>-Интерес к отечественной классике. Интуитивное постижение мира, ведущее к познанию идеала. </a:t>
            </a:r>
          </a:p>
          <a:p>
            <a:r>
              <a:rPr lang="ru-RU" sz="2800" dirty="0" smtClean="0"/>
              <a:t>-Ощущение хаоса. </a:t>
            </a:r>
          </a:p>
          <a:p>
            <a:r>
              <a:rPr lang="ru-RU" sz="2800" dirty="0" smtClean="0"/>
              <a:t>-Особая роль творчества. </a:t>
            </a:r>
          </a:p>
          <a:p>
            <a:r>
              <a:rPr lang="ru-RU" sz="2800" dirty="0" smtClean="0"/>
              <a:t>-Поэт – пророк</a:t>
            </a:r>
          </a:p>
          <a:p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476672"/>
            <a:ext cx="34128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Символизм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Представители:</a:t>
            </a:r>
          </a:p>
          <a:p>
            <a:r>
              <a:rPr lang="ru-RU" sz="3200" dirty="0" smtClean="0"/>
              <a:t>Символизм в России вбирал два потока – «старших символистов» (И.Анненский, В.Брюсов, К.Бальмонт, З.Гиппиус, Д.Мережковский, Н.Минский, Ф.Сологуб (Ф.Тетерников) и «</a:t>
            </a:r>
            <a:r>
              <a:rPr lang="ru-RU" sz="3200" dirty="0" err="1" smtClean="0"/>
              <a:t>младосимволистов</a:t>
            </a:r>
            <a:r>
              <a:rPr lang="ru-RU" sz="3200" b="1" dirty="0" smtClean="0"/>
              <a:t>» </a:t>
            </a:r>
            <a:r>
              <a:rPr lang="ru-RU" sz="3200" dirty="0" smtClean="0"/>
              <a:t>(А.Белый (Б.Бугаев), А.Блок, </a:t>
            </a:r>
            <a:r>
              <a:rPr lang="ru-RU" sz="3200" dirty="0" err="1" smtClean="0"/>
              <a:t>Вяч.Иванов</a:t>
            </a:r>
            <a:r>
              <a:rPr lang="ru-RU" sz="3200" dirty="0" smtClean="0"/>
              <a:t>, С.Соловьев, Эллис (Л.Кобылинский). </a:t>
            </a:r>
          </a:p>
          <a:p>
            <a:r>
              <a:rPr lang="ru-RU" sz="3200" dirty="0" smtClean="0"/>
              <a:t>К символистам были близки М.Волошин, М.Кузмин, А.Добролюбов, </a:t>
            </a:r>
            <a:r>
              <a:rPr lang="ru-RU" sz="3200" dirty="0" err="1" smtClean="0"/>
              <a:t>И.Коневской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Акмеизм </a:t>
            </a:r>
          </a:p>
          <a:p>
            <a:r>
              <a:rPr lang="ru-RU" sz="2800" dirty="0" smtClean="0"/>
              <a:t>-От гр. </a:t>
            </a:r>
            <a:r>
              <a:rPr lang="ru-RU" sz="2800" dirty="0" err="1" smtClean="0"/>
              <a:t>akme</a:t>
            </a:r>
            <a:r>
              <a:rPr lang="ru-RU" sz="2800" dirty="0" smtClean="0"/>
              <a:t> - высшая степень чего-либо.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</a:t>
            </a:r>
            <a:r>
              <a:rPr lang="ru-RU" sz="2000" b="1" u="sng" dirty="0" smtClean="0"/>
              <a:t> Основные принципы акмеизма: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— освобождение поэзии от символистских призывов к идеальному, возвращение ей ясности;</a:t>
            </a:r>
            <a:br>
              <a:rPr lang="ru-RU" sz="2000" dirty="0" smtClean="0"/>
            </a:br>
            <a:r>
              <a:rPr lang="ru-RU" sz="2000" dirty="0" smtClean="0"/>
              <a:t>— отказ от мистической туманности, принятие земного мира в его многообразии, зримой конкретности, звучности, красочности; </a:t>
            </a:r>
            <a:br>
              <a:rPr lang="ru-RU" sz="2000" dirty="0" smtClean="0"/>
            </a:br>
            <a:r>
              <a:rPr lang="ru-RU" sz="2000" dirty="0" smtClean="0"/>
              <a:t>— стремление придать слову определенное, точное значение;</a:t>
            </a:r>
            <a:br>
              <a:rPr lang="ru-RU" sz="2000" dirty="0" smtClean="0"/>
            </a:br>
            <a:r>
              <a:rPr lang="ru-RU" sz="2000" dirty="0" smtClean="0"/>
              <a:t>— предметность и четкость образов, </a:t>
            </a:r>
            <a:r>
              <a:rPr lang="ru-RU" sz="2000" dirty="0" err="1" smtClean="0"/>
              <a:t>отточенность</a:t>
            </a:r>
            <a:r>
              <a:rPr lang="ru-RU" sz="2000" dirty="0" smtClean="0"/>
              <a:t> деталей;</a:t>
            </a:r>
            <a:br>
              <a:rPr lang="ru-RU" sz="2000" dirty="0" smtClean="0"/>
            </a:br>
            <a:r>
              <a:rPr lang="ru-RU" sz="2000" dirty="0" smtClean="0"/>
              <a:t>— обращение к человеку, к «подлинности» его чувств;</a:t>
            </a:r>
            <a:br>
              <a:rPr lang="ru-RU" sz="2000" dirty="0" smtClean="0"/>
            </a:br>
            <a:r>
              <a:rPr lang="ru-RU" sz="2000" dirty="0" smtClean="0"/>
              <a:t>— поэтизация мира первозданных эмоций, первобытно-биологического природного начала;</a:t>
            </a:r>
            <a:br>
              <a:rPr lang="ru-RU" sz="2000" dirty="0" smtClean="0"/>
            </a:br>
            <a:r>
              <a:rPr lang="ru-RU" sz="2000" dirty="0" smtClean="0"/>
              <a:t>— перекличка с минувшими литературными эпохами, широчайшие эстетические ассоциации, «тоска по мировой культуре».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7849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/>
              <a:t>Отличительные черты акмеизма: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— гедонизм (наслаждение жизнью), </a:t>
            </a:r>
            <a:r>
              <a:rPr lang="ru-RU" sz="2800" dirty="0" err="1" smtClean="0"/>
              <a:t>адамизм</a:t>
            </a:r>
            <a:r>
              <a:rPr lang="ru-RU" sz="2800" dirty="0" smtClean="0"/>
              <a:t> (звериная сущность), </a:t>
            </a:r>
            <a:r>
              <a:rPr lang="ru-RU" sz="2800" dirty="0" err="1" smtClean="0"/>
              <a:t>кларизм</a:t>
            </a:r>
            <a:r>
              <a:rPr lang="ru-RU" sz="2800" dirty="0" smtClean="0"/>
              <a:t> (простота и ясность языка);</a:t>
            </a:r>
            <a:br>
              <a:rPr lang="ru-RU" sz="2800" dirty="0" smtClean="0"/>
            </a:br>
            <a:r>
              <a:rPr lang="ru-RU" sz="2800" dirty="0" smtClean="0"/>
              <a:t>— лирический сюжет и изображение психологии переживания;</a:t>
            </a:r>
            <a:br>
              <a:rPr lang="ru-RU" sz="2800" dirty="0" smtClean="0"/>
            </a:br>
            <a:r>
              <a:rPr lang="ru-RU" sz="2800" dirty="0" smtClean="0"/>
              <a:t>— разговорные элементы языка, диалоги, повествования.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188640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Среди  гениев можно выделить знаменитые имена: Анна Ахматова, ее муж Николай Гумилев, Осип Мандельштам, Сергей Городецкий, Владимир Нарбут, Михаил Кузьмин и другие. </a:t>
            </a:r>
            <a:endParaRPr lang="ru-RU" dirty="0"/>
          </a:p>
        </p:txBody>
      </p:sp>
      <p:pic>
        <p:nvPicPr>
          <p:cNvPr id="140290" name="Picture 2" descr="акмеизм как течение в литератур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024336" cy="2448272"/>
          </a:xfrm>
          <a:prstGeom prst="rect">
            <a:avLst/>
          </a:prstGeom>
          <a:noFill/>
        </p:spPr>
      </p:pic>
      <p:pic>
        <p:nvPicPr>
          <p:cNvPr id="140292" name="Picture 4" descr="представители акмеизма в русской литератур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789040"/>
            <a:ext cx="3960440" cy="2780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Футуризм</a:t>
            </a:r>
          </a:p>
          <a:p>
            <a:r>
              <a:rPr lang="ru-RU" sz="2400" dirty="0" smtClean="0"/>
              <a:t>-От лат. </a:t>
            </a:r>
            <a:r>
              <a:rPr lang="ru-RU" sz="2400" dirty="0" err="1" smtClean="0"/>
              <a:t>futurum</a:t>
            </a:r>
            <a:r>
              <a:rPr lang="ru-RU" sz="2400" dirty="0" smtClean="0"/>
              <a:t> - будущее. </a:t>
            </a:r>
          </a:p>
          <a:p>
            <a:r>
              <a:rPr lang="ru-RU" sz="2400" dirty="0" smtClean="0"/>
              <a:t>-Ощущение грядущих перемен.</a:t>
            </a:r>
          </a:p>
          <a:p>
            <a:pPr>
              <a:buFontTx/>
              <a:buChar char="-"/>
            </a:pPr>
            <a:r>
              <a:rPr lang="ru-RU" sz="2400" dirty="0" smtClean="0"/>
              <a:t>Стремление осознать через искусство будущее мира. </a:t>
            </a:r>
          </a:p>
          <a:p>
            <a:pPr>
              <a:buFontTx/>
              <a:buChar char="-"/>
            </a:pPr>
            <a:r>
              <a:rPr lang="ru-RU" sz="2400" dirty="0" smtClean="0"/>
              <a:t>-Творчество как продолжение природы. </a:t>
            </a:r>
          </a:p>
          <a:p>
            <a:pPr>
              <a:buFontTx/>
              <a:buChar char="-"/>
            </a:pPr>
            <a:r>
              <a:rPr lang="ru-RU" sz="2400" dirty="0" smtClean="0"/>
              <a:t>-Отказ от традиций. </a:t>
            </a:r>
          </a:p>
          <a:p>
            <a:pPr>
              <a:buFontTx/>
              <a:buChar char="-"/>
            </a:pPr>
            <a:r>
              <a:rPr lang="ru-RU" sz="2400" dirty="0" smtClean="0"/>
              <a:t>-Разрушение существующей системы жанров.</a:t>
            </a:r>
          </a:p>
          <a:p>
            <a:pPr>
              <a:buFontTx/>
              <a:buChar char="-"/>
            </a:pPr>
            <a:r>
              <a:rPr lang="ru-RU" sz="2400" dirty="0" smtClean="0"/>
              <a:t>- Разрабатывается тонический стих. </a:t>
            </a:r>
          </a:p>
          <a:p>
            <a:pPr>
              <a:buFontTx/>
              <a:buChar char="-"/>
            </a:pPr>
            <a:r>
              <a:rPr lang="ru-RU" sz="2400" dirty="0" smtClean="0"/>
              <a:t>-Неограниченное Словотворчество. </a:t>
            </a:r>
          </a:p>
          <a:p>
            <a:pPr>
              <a:buFontTx/>
              <a:buChar char="-"/>
            </a:pPr>
            <a:r>
              <a:rPr lang="ru-RU" sz="2400" dirty="0" smtClean="0"/>
              <a:t>-Сложная композиционная структура.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260648"/>
            <a:ext cx="410445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Кубофутуристы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</a:p>
          <a:p>
            <a:r>
              <a:rPr lang="ru-RU" dirty="0" err="1" smtClean="0"/>
              <a:t>Бурлюки</a:t>
            </a:r>
            <a:r>
              <a:rPr lang="ru-RU" dirty="0" smtClean="0"/>
              <a:t> – основатели; </a:t>
            </a:r>
          </a:p>
          <a:p>
            <a:r>
              <a:rPr lang="ru-RU" dirty="0" smtClean="0"/>
              <a:t>В. Хлебников – идейный вдохновитель; </a:t>
            </a:r>
          </a:p>
          <a:p>
            <a:r>
              <a:rPr lang="ru-RU" dirty="0" smtClean="0"/>
              <a:t>В. Маяковский – наиболее яркая личность, чье творчество впоследствии вышло далеко за пределы направления; </a:t>
            </a:r>
          </a:p>
          <a:p>
            <a:r>
              <a:rPr lang="ru-RU" dirty="0" smtClean="0"/>
              <a:t>А. Крученых.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«Центрифуга»: </a:t>
            </a:r>
          </a:p>
          <a:p>
            <a:r>
              <a:rPr lang="ru-RU" dirty="0" smtClean="0"/>
              <a:t>Н. Асеев, </a:t>
            </a:r>
          </a:p>
          <a:p>
            <a:r>
              <a:rPr lang="ru-RU" dirty="0" smtClean="0"/>
              <a:t>Б. Пастернак, </a:t>
            </a:r>
          </a:p>
          <a:p>
            <a:r>
              <a:rPr lang="ru-RU" dirty="0" smtClean="0"/>
              <a:t>С. Бобров.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Эгофутуристы: </a:t>
            </a:r>
          </a:p>
          <a:p>
            <a:r>
              <a:rPr lang="ru-RU" dirty="0" smtClean="0"/>
              <a:t>основатель – «король поэтов»</a:t>
            </a:r>
          </a:p>
          <a:p>
            <a:r>
              <a:rPr lang="ru-RU" dirty="0" smtClean="0"/>
              <a:t> И. Северянин, </a:t>
            </a:r>
          </a:p>
          <a:p>
            <a:r>
              <a:rPr lang="ru-RU" dirty="0" smtClean="0"/>
              <a:t>С. Олимпов,</a:t>
            </a:r>
          </a:p>
          <a:p>
            <a:r>
              <a:rPr lang="ru-RU" dirty="0" smtClean="0"/>
              <a:t> Г. Иванов, </a:t>
            </a:r>
          </a:p>
          <a:p>
            <a:r>
              <a:rPr lang="ru-RU" dirty="0" smtClean="0"/>
              <a:t>М. </a:t>
            </a:r>
            <a:r>
              <a:rPr lang="ru-RU" dirty="0" err="1" smtClean="0"/>
              <a:t>Лохвицкая</a:t>
            </a:r>
            <a:r>
              <a:rPr lang="ru-RU" dirty="0" smtClean="0"/>
              <a:t>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«Мезонин поэзии»: </a:t>
            </a:r>
          </a:p>
          <a:p>
            <a:r>
              <a:rPr lang="ru-RU" dirty="0" smtClean="0"/>
              <a:t>В. </a:t>
            </a:r>
            <a:r>
              <a:rPr lang="ru-RU" dirty="0" err="1" smtClean="0"/>
              <a:t>Шершеневич</a:t>
            </a:r>
            <a:r>
              <a:rPr lang="ru-RU" dirty="0" smtClean="0"/>
              <a:t>, </a:t>
            </a:r>
          </a:p>
          <a:p>
            <a:r>
              <a:rPr lang="ru-RU" dirty="0" smtClean="0"/>
              <a:t>С. Третьяков, Р. Ивнев. 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8640"/>
            <a:ext cx="3449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Представители: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42338" name="AutoShape 2" descr="поэты серебряного века футурис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2340" name="AutoShape 4" descr="поэты футуристы спис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2342" name="AutoShape 6" descr="русские футуристы поэ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2344" name="AutoShape 8" descr="маяковский поэт футурис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2346" name="Picture 10" descr="http://mypresentation.ru/documents/a6fdec526eee3aab2430cffe9bfdcf71/img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4788024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3244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Авангардизм</a:t>
            </a:r>
          </a:p>
          <a:p>
            <a:r>
              <a:rPr lang="ru-RU" sz="2800" dirty="0" smtClean="0"/>
              <a:t>-от французского </a:t>
            </a:r>
            <a:r>
              <a:rPr lang="ru-RU" sz="2800" dirty="0" err="1" smtClean="0"/>
              <a:t>avantgarde</a:t>
            </a:r>
            <a:r>
              <a:rPr lang="ru-RU" sz="2800" dirty="0" smtClean="0"/>
              <a:t>, что в переводе означает — передовой отряд; </a:t>
            </a:r>
          </a:p>
          <a:p>
            <a:r>
              <a:rPr lang="ru-RU" sz="2800" dirty="0" smtClean="0"/>
              <a:t>-характерна недолговечность, они часто находятся в непримиримом конфликте друг с другом, поскольку каждая притязает на уникальность предложенного ею нового пути в искусстве. </a:t>
            </a:r>
          </a:p>
          <a:p>
            <a:r>
              <a:rPr lang="ru-RU" sz="2800" dirty="0" smtClean="0"/>
              <a:t>-готовность к исканиям и отсутствие страха перед ошибками на пути к скрытой истине.</a:t>
            </a:r>
          </a:p>
          <a:p>
            <a:r>
              <a:rPr lang="ru-RU" sz="2800" dirty="0" smtClean="0"/>
              <a:t>-представители: в русском литературном авангарде самыми видными фигурами являются, конечно, Владимир Маяковский и Леонид Андреев.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988840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</a:t>
            </a:r>
            <a:r>
              <a:rPr lang="ru-RU" sz="2800" dirty="0" smtClean="0"/>
              <a:t>От англ. и фр. </a:t>
            </a:r>
            <a:r>
              <a:rPr lang="ru-RU" sz="2800" dirty="0" err="1" smtClean="0"/>
              <a:t>image</a:t>
            </a:r>
            <a:r>
              <a:rPr lang="ru-RU" sz="2800" dirty="0" smtClean="0"/>
              <a:t> - образ. </a:t>
            </a:r>
          </a:p>
          <a:p>
            <a:r>
              <a:rPr lang="ru-RU" sz="2800" dirty="0" smtClean="0"/>
              <a:t>-Провозглашал </a:t>
            </a:r>
            <a:r>
              <a:rPr lang="ru-RU" sz="2800" dirty="0" err="1" smtClean="0"/>
              <a:t>самоценность</a:t>
            </a:r>
            <a:r>
              <a:rPr lang="ru-RU" sz="2800" dirty="0" smtClean="0"/>
              <a:t> поэтического образа как такового. </a:t>
            </a:r>
          </a:p>
          <a:p>
            <a:r>
              <a:rPr lang="ru-RU" sz="2800" dirty="0" smtClean="0"/>
              <a:t>-Поедание образом смысла. </a:t>
            </a:r>
          </a:p>
          <a:p>
            <a:r>
              <a:rPr lang="ru-RU" sz="2800" dirty="0" smtClean="0"/>
              <a:t>-Против политизации искусства. </a:t>
            </a:r>
          </a:p>
          <a:p>
            <a:r>
              <a:rPr lang="ru-RU" sz="2800" dirty="0" smtClean="0"/>
              <a:t>-Используется свободный стих.</a:t>
            </a:r>
          </a:p>
          <a:p>
            <a:r>
              <a:rPr lang="ru-RU" sz="2800" dirty="0" smtClean="0"/>
              <a:t>- Представители: помимо Есенина, в группу входили также Р. Ивнев, А. </a:t>
            </a:r>
            <a:r>
              <a:rPr lang="ru-RU" sz="2800" dirty="0" err="1" smtClean="0"/>
              <a:t>Мариенгоф</a:t>
            </a:r>
            <a:r>
              <a:rPr lang="ru-RU" sz="2800" dirty="0" smtClean="0"/>
              <a:t>, В. </a:t>
            </a:r>
            <a:r>
              <a:rPr lang="ru-RU" sz="2800" dirty="0" err="1" smtClean="0"/>
              <a:t>Шершене­вич</a:t>
            </a:r>
            <a:r>
              <a:rPr lang="ru-RU" sz="2800" dirty="0" smtClean="0"/>
              <a:t> и др. Группа довольно быстро прекратила свое существо­вание, «оставив правду за органическим образом» (Есенин).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332656"/>
            <a:ext cx="46565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 smtClean="0"/>
              <a:t>Имажинизм</a:t>
            </a:r>
            <a:endParaRPr lang="ru-RU" sz="6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Жанры русской литературы XX века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Эпические жанры: </a:t>
            </a:r>
          </a:p>
          <a:p>
            <a:r>
              <a:rPr lang="ru-RU" sz="2400" i="1" dirty="0" smtClean="0"/>
              <a:t>        очерк, </a:t>
            </a:r>
          </a:p>
          <a:p>
            <a:r>
              <a:rPr lang="ru-RU" sz="2400" i="1" dirty="0" smtClean="0"/>
              <a:t>        рассказ, </a:t>
            </a:r>
          </a:p>
          <a:p>
            <a:r>
              <a:rPr lang="ru-RU" sz="2400" i="1" dirty="0" smtClean="0"/>
              <a:t>        новелла, </a:t>
            </a:r>
          </a:p>
          <a:p>
            <a:r>
              <a:rPr lang="ru-RU" sz="2400" i="1" dirty="0" smtClean="0"/>
              <a:t>        повесть, </a:t>
            </a:r>
          </a:p>
          <a:p>
            <a:r>
              <a:rPr lang="ru-RU" sz="2400" i="1" dirty="0" smtClean="0"/>
              <a:t>        роман, </a:t>
            </a:r>
          </a:p>
          <a:p>
            <a:r>
              <a:rPr lang="ru-RU" sz="2400" i="1" dirty="0" smtClean="0"/>
              <a:t>        эпопея, </a:t>
            </a:r>
          </a:p>
          <a:p>
            <a:r>
              <a:rPr lang="ru-RU" sz="2400" i="1" dirty="0" smtClean="0"/>
              <a:t>        роман-эпопея,</a:t>
            </a:r>
          </a:p>
          <a:p>
            <a:r>
              <a:rPr lang="ru-RU" sz="2400" i="1" dirty="0" smtClean="0"/>
              <a:t>       «деревенская проза». 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002060"/>
                </a:solidFill>
              </a:rPr>
              <a:t>Драматические жанры: </a:t>
            </a:r>
          </a:p>
          <a:p>
            <a:r>
              <a:rPr lang="ru-RU" sz="2400" dirty="0" smtClean="0"/>
              <a:t>        </a:t>
            </a:r>
            <a:r>
              <a:rPr lang="ru-RU" sz="2400" i="1" dirty="0" smtClean="0"/>
              <a:t>Пьеса. </a:t>
            </a:r>
          </a:p>
          <a:p>
            <a:r>
              <a:rPr lang="ru-RU" sz="2400" i="1" dirty="0" smtClean="0"/>
              <a:t>        Лирика – невиданный взлёт: «авторская песня»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7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Русская литература ХХ века имеет трагическую историю</a:t>
            </a:r>
            <a:r>
              <a:rPr lang="ru-RU" sz="2400" dirty="0" smtClean="0"/>
              <a:t> </a:t>
            </a:r>
          </a:p>
          <a:p>
            <a:r>
              <a:rPr lang="ru-RU" sz="3200" dirty="0" smtClean="0"/>
              <a:t>В 20 годы из России уехали и были изгнаны писатели (Бунин, Куприн, Шмелёв). Губительное воздействие цензуры: публичное гонение художников слова (Булгаков, Пильняк). С начала 30-х годов проявляется всё ярче тенденция приведения литературы к единому художественному методу – социалистическому реализму. В 30-е годы начался процесс физического уничтожения писателей: были расстреляны и погибли в лагерях Н.Клюев, О.Мандельштам, И.Бабель, И.Катаев, Б.Пильняк.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7129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Русские писатели и поэты - лауреаты Нобелевской премии </a:t>
            </a:r>
          </a:p>
          <a:p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1933 Иван Алексеевич Бунин «За строгое мастерство, с которым он развивает традиции русской классической прозы»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1958 Борис Леонидович Пастернак «За значительные достижения в современной лирической поэзии, а также за продолжение традиций великого русского эпического романа»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1965 Михаил Александрович Шолохов «За художественную силу и цельность эпоса о донском казачестве в переломное для России время»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1970 Александр Исаевич Солженицын «За нравственную силу, почерпнутую в традиции великой русской литературы»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1987 Иосиф Александрович Бродский «За всеобъемлющее творчество, пропитанное ясностью мысли и страстностью поэзии»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dok.opredelim.com/pars_docs/refs/31/30822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9694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Иван Алексеевич Бунин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одно из самых ярких имен русской литературы ХХ века. Прекрасный язык, образность, точность, ритмичность прозы, умение передать язык разных слоев общества, сила воображения, выразительная живописность, тонкий психологизм – лишь некоторые черты его творчества, уходящего корнями в русскую классику.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Бунин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это целый мир, в чем-то еще не изведанный, тайный. Всякий раз, читая его произведения, открываешь нечто новое в его творчестве.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Литературная судьба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Бунина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сложилась на редкость счастливо. Он получил признание раньше всего как поэт, стихотворец.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dok.opredelim.com/pars_docs/refs/31/30822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4" descr="Людмила Александровна Бун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56992"/>
            <a:ext cx="2736304" cy="3501008"/>
          </a:xfrm>
          <a:prstGeom prst="rect">
            <a:avLst/>
          </a:prstGeom>
          <a:noFill/>
        </p:spPr>
      </p:pic>
      <p:pic>
        <p:nvPicPr>
          <p:cNvPr id="4" name="Picture 2" descr="Алексей Николаевич Бун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284984"/>
            <a:ext cx="2607980" cy="3573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ru-RU" altLang="ru-RU" sz="2000" dirty="0">
                <a:solidFill>
                  <a:srgbClr val="FFCC00"/>
                </a:solidFill>
              </a:rPr>
              <a:t>В 1881 году поступил в гимназию в Ельце, но проучился там всего пять лет, так как на образование младшего сына у семьи не было средств. </a:t>
            </a:r>
          </a:p>
          <a:p>
            <a:pPr algn="just" eaLnBrk="1" hangingPunct="1"/>
            <a:endParaRPr lang="ru-RU" altLang="ru-RU" sz="2000" dirty="0">
              <a:solidFill>
                <a:srgbClr val="FFCC00"/>
              </a:solidFill>
            </a:endParaRPr>
          </a:p>
          <a:p>
            <a:pPr algn="just" eaLnBrk="1" hangingPunct="1"/>
            <a:r>
              <a:rPr lang="ru-RU" alt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Дальнейшее образование проходило в домашних условиях: полностью освоить программу гимназии, а затем и университета Ивану Бунину помог его </a:t>
            </a:r>
            <a:r>
              <a:rPr lang="ru-RU" alt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старший брат Юлий</a:t>
            </a:r>
            <a:r>
              <a:rPr lang="ru-RU" alt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 тому времени окончивший университет, пробывший год в тюрьме по политическим мотивам и высланный на три года домой. </a:t>
            </a:r>
          </a:p>
        </p:txBody>
      </p:sp>
      <p:pic>
        <p:nvPicPr>
          <p:cNvPr id="3" name="Picture 4" descr="62247414_P50145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148013"/>
            <a:ext cx="5672336" cy="370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Брат Бунина Юл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2333628" cy="292870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6237312"/>
            <a:ext cx="2088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</a:rPr>
              <a:t>Брат Юлий</a:t>
            </a:r>
            <a:endParaRPr lang="ru-RU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fi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3645024"/>
            <a:ext cx="4572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Ночь печальна, как мечты мои. </a:t>
            </a:r>
          </a:p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       Далеко в глухой степи широкой </a:t>
            </a:r>
          </a:p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        Огонек мерцает одинокий... </a:t>
            </a:r>
          </a:p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       В сердце много грусти и любви. </a:t>
            </a:r>
          </a:p>
          <a:p>
            <a:pPr algn="ctr"/>
            <a:endParaRPr lang="ru-RU" altLang="ru-RU" sz="2000" dirty="0" smtClean="0">
              <a:solidFill>
                <a:srgbClr val="FFFF00"/>
              </a:solidFill>
            </a:endParaRPr>
          </a:p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Но кому и как расскажешь ты, </a:t>
            </a:r>
          </a:p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Что зовет тебя, чем сердце полно! – </a:t>
            </a:r>
          </a:p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Путь далек, глухая степь безмолвна, </a:t>
            </a:r>
          </a:p>
          <a:p>
            <a:pPr algn="ctr"/>
            <a:r>
              <a:rPr lang="ru-RU" altLang="ru-RU" sz="2000" dirty="0" smtClean="0">
                <a:solidFill>
                  <a:srgbClr val="FFFF00"/>
                </a:solidFill>
              </a:rPr>
              <a:t>Ночь печальна, как мои мечты</a:t>
            </a:r>
            <a:r>
              <a:rPr lang="ru-RU" altLang="ru-RU" sz="2400" dirty="0" smtClean="0">
                <a:solidFill>
                  <a:srgbClr val="FFFF00"/>
                </a:solidFill>
              </a:rPr>
              <a:t>. 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02359"/>
            <a:ext cx="3600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800" b="1" dirty="0" smtClean="0"/>
              <a:t>Первое стихотворение было написано в 8 лет. В мае 1887 года произведение юного писателя впервые появилось в печати: петербургский еженедельный журнал "Родина" опубликовал одно из его стихотворений.  </a:t>
            </a:r>
            <a:endParaRPr lang="ru-RU" alt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67944" y="692696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Сборники «Стихотворения» (Орёл, 1891), «Под открытым небом» (1898), «Листопад» (1901); </a:t>
            </a:r>
          </a:p>
          <a:p>
            <a:pPr>
              <a:buFont typeface="Wingdings" pitchFamily="2" charset="2"/>
              <a:buChar char="ü"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Пушкинская премия).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1895 — лично познакомился с А. П. Чеховым, до этого переписывались.</a:t>
            </a:r>
          </a:p>
          <a:p>
            <a:pPr>
              <a:buFont typeface="Wingdings" pitchFamily="2" charset="2"/>
              <a:buChar char="ü"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1890-х путешествовал на пароходе «Чайка» («барк с дровами») по Днепру и посетил могилу Тараса Шевченко, которого любил и много потом переводил. Спустя несколько лет написал очерк «На „Чайке“», который был опубликован в детском иллюстрированном журнале «Всходы» (1898, № 21, 1 ноября).</a:t>
            </a:r>
          </a:p>
        </p:txBody>
      </p:sp>
      <p:pic>
        <p:nvPicPr>
          <p:cNvPr id="5" name="Picture 13" descr="bunin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3429000" cy="553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27584" y="260648"/>
            <a:ext cx="2697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Творчество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363915"/>
            <a:ext cx="482453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1889 году переезжает в Орёл и идёт работать корректором в местную газету «Орловский вестник». К этому времени относится его продолжительная связь с сотрудницей этой газеты Варварой Пащенко, с которой они вопреки желанию родни переезжают в Полтаву (1892).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bunin.niv.ru/images/bunin/bunin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6" y="857231"/>
            <a:ext cx="3609490" cy="5308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32403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Женщины </a:t>
            </a:r>
            <a:r>
              <a:rPr lang="ru-RU" sz="2800" b="1" dirty="0" smtClean="0">
                <a:solidFill>
                  <a:schemeClr val="bg1"/>
                </a:solidFill>
              </a:rPr>
              <a:t>Бунина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470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Первой женщиной Бунина была </a:t>
            </a:r>
            <a:r>
              <a:rPr lang="ru-RU" b="1" dirty="0" smtClean="0">
                <a:solidFill>
                  <a:srgbClr val="FF0000"/>
                </a:solidFill>
              </a:rPr>
              <a:t>Варвара Владимировна Пащенко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>
                <a:solidFill>
                  <a:srgbClr val="FFFF00"/>
                </a:solidFill>
              </a:rPr>
              <a:t>с которой он состоял в гражданском браке с 1892 по 1894гг.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4" descr="pho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370790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6056" y="0"/>
            <a:ext cx="4067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После разрыва с Варварой Владимировной Иван Алексеевич в 1898 г. женится </a:t>
            </a:r>
            <a:r>
              <a:rPr lang="ru-RU" dirty="0" smtClean="0">
                <a:solidFill>
                  <a:srgbClr val="FF0000"/>
                </a:solidFill>
              </a:rPr>
              <a:t>на </a:t>
            </a:r>
            <a:r>
              <a:rPr lang="ru-RU" b="1" dirty="0" smtClean="0">
                <a:solidFill>
                  <a:srgbClr val="FF0000"/>
                </a:solidFill>
              </a:rPr>
              <a:t>Анне Николаевне </a:t>
            </a:r>
            <a:r>
              <a:rPr lang="ru-RU" b="1" dirty="0" err="1" smtClean="0">
                <a:solidFill>
                  <a:srgbClr val="FF0000"/>
                </a:solidFill>
              </a:rPr>
              <a:t>Цакни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богатой одесситки греческого происхождения. Но и с ней Бунин не нашел своего счастья, и в 1899 г. они разошлись.</a:t>
            </a:r>
            <a:endParaRPr lang="ru-RU" dirty="0"/>
          </a:p>
        </p:txBody>
      </p:sp>
      <p:pic>
        <p:nvPicPr>
          <p:cNvPr id="6" name="Picture 4" descr="bunin-tsak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688" y="1700808"/>
            <a:ext cx="280831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486916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Лишь в 1906 г. Бунин, наконец, обретает семью. В доме писателя Бориса Зайцева он знакомится с </a:t>
            </a:r>
            <a:r>
              <a:rPr lang="ru-RU" b="1" dirty="0" smtClean="0">
                <a:solidFill>
                  <a:srgbClr val="FF0000"/>
                </a:solidFill>
              </a:rPr>
              <a:t>Верой Николаевной </a:t>
            </a:r>
            <a:r>
              <a:rPr lang="ru-RU" b="1" dirty="0" err="1" smtClean="0">
                <a:solidFill>
                  <a:srgbClr val="FF0000"/>
                </a:solidFill>
              </a:rPr>
              <a:t>Муромцевой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которая стала верной спутницей до конца его дней. </a:t>
            </a:r>
            <a:endParaRPr lang="ru-RU" dirty="0"/>
          </a:p>
        </p:txBody>
      </p:sp>
      <p:pic>
        <p:nvPicPr>
          <p:cNvPr id="8" name="Picture 4" descr="43921752_0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3096344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883874" y="119391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96752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 рассказах и повестях показал (подчас с ностальгическим настроением)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Оскудение дворянских усадеб («Антоновские яблоки», 1900).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Жестокий лик деревни («Деревня», 1910, «Суходол», 1911).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Гибельное забвение нравственных основ жизни («Господин из Сан-Франциско», 1915).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Резкое неприятие Октябрьской революции и власти большевиков в дневниковой книге «Окаянные дни»[3] (1918, опубликована в 1925).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В автобиографическом романе «Жизнь Арсеньева»[4] (1930) — воссоздание прошлого России, детства и юности писателя.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Трагичность человеческого существования в повести «Митина любовь»[5], 1924, сборнике рассказов «Тёмные аллеи»[6], 1943, а также в других произведениях, замечательных образцах русской малой прозы.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Перевёл «Песнь о </a:t>
            </a:r>
            <a:r>
              <a:rPr lang="ru-RU" b="1" dirty="0" err="1" smtClean="0">
                <a:solidFill>
                  <a:srgbClr val="002060"/>
                </a:solidFill>
              </a:rPr>
              <a:t>Гайавате</a:t>
            </a:r>
            <a:r>
              <a:rPr lang="ru-RU" b="1" dirty="0" smtClean="0">
                <a:solidFill>
                  <a:srgbClr val="002060"/>
                </a:solidFill>
              </a:rPr>
              <a:t>» американского поэта Г. Лонгфелло. Впервые была напечатана в газете «Орловский вестник» в 1896 г. В конце того же года типография газеты издала «Песнь о </a:t>
            </a:r>
            <a:r>
              <a:rPr lang="ru-RU" b="1" dirty="0" err="1" smtClean="0">
                <a:solidFill>
                  <a:srgbClr val="002060"/>
                </a:solidFill>
              </a:rPr>
              <a:t>Гайавате</a:t>
            </a:r>
            <a:r>
              <a:rPr lang="ru-RU" b="1" dirty="0" smtClean="0">
                <a:solidFill>
                  <a:srgbClr val="002060"/>
                </a:solidFill>
              </a:rPr>
              <a:t>» отдельной книгой.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32656"/>
            <a:ext cx="31692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Творчество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4" y="1052736"/>
            <a:ext cx="46805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 1903 г. И.А.Бунину </a:t>
            </a:r>
            <a:r>
              <a:rPr lang="ru-RU" dirty="0" smtClean="0"/>
              <a:t>присуждена </a:t>
            </a:r>
            <a:r>
              <a:rPr lang="ru-RU" b="1" dirty="0" smtClean="0"/>
              <a:t>Пушкинская премия Российской Академии Наук</a:t>
            </a:r>
            <a:r>
              <a:rPr lang="ru-RU" dirty="0" smtClean="0"/>
              <a:t> за поэтический </a:t>
            </a:r>
            <a:r>
              <a:rPr lang="ru-RU" b="1" dirty="0" smtClean="0"/>
              <a:t>сборник «Листопад» </a:t>
            </a:r>
            <a:r>
              <a:rPr lang="ru-RU" dirty="0" smtClean="0"/>
              <a:t>и перевод </a:t>
            </a:r>
            <a:r>
              <a:rPr lang="ru-RU" b="1" dirty="0" smtClean="0"/>
              <a:t>«Песни о </a:t>
            </a:r>
            <a:r>
              <a:rPr lang="ru-RU" b="1" dirty="0" err="1" smtClean="0"/>
              <a:t>Гайавате</a:t>
            </a:r>
            <a:r>
              <a:rPr lang="ru-RU" b="1" dirty="0" smtClean="0"/>
              <a:t>». </a:t>
            </a:r>
          </a:p>
          <a:p>
            <a:endParaRPr lang="ru-RU" dirty="0" smtClean="0"/>
          </a:p>
          <a:p>
            <a:r>
              <a:rPr lang="ru-RU" b="1" dirty="0" smtClean="0"/>
              <a:t>С 1902 по 1909 гг</a:t>
            </a:r>
            <a:r>
              <a:rPr lang="ru-RU" dirty="0" smtClean="0"/>
              <a:t>. в приложении к горьковскому издательству «Знание» выходит </a:t>
            </a:r>
            <a:r>
              <a:rPr lang="ru-RU" b="1" dirty="0" smtClean="0"/>
              <a:t>первое Собрание сочинений в 5 ненумерованных томах.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А в </a:t>
            </a:r>
            <a:r>
              <a:rPr lang="ru-RU" b="1" dirty="0" smtClean="0"/>
              <a:t>1909 г</a:t>
            </a:r>
            <a:r>
              <a:rPr lang="ru-RU" dirty="0" smtClean="0"/>
              <a:t>. ему присуждается </a:t>
            </a:r>
            <a:r>
              <a:rPr lang="ru-RU" b="1" dirty="0" smtClean="0"/>
              <a:t>вторая Пушкинская премия</a:t>
            </a:r>
            <a:r>
              <a:rPr lang="ru-RU" dirty="0" smtClean="0"/>
              <a:t>, после чего Бунин был избран </a:t>
            </a:r>
            <a:r>
              <a:rPr lang="ru-RU" b="1" dirty="0" smtClean="0"/>
              <a:t>почетным академиком Российской Академии Наук</a:t>
            </a:r>
            <a:r>
              <a:rPr lang="ru-RU" dirty="0" smtClean="0"/>
              <a:t>. </a:t>
            </a:r>
          </a:p>
          <a:p>
            <a:endParaRPr lang="ru-RU" b="1" dirty="0" smtClean="0"/>
          </a:p>
          <a:p>
            <a:r>
              <a:rPr lang="ru-RU" b="1" dirty="0" smtClean="0"/>
              <a:t>В 1910 </a:t>
            </a:r>
            <a:r>
              <a:rPr lang="ru-RU" dirty="0" smtClean="0"/>
              <a:t>г. в печати появляется первая большая вещь Бунина – повесть </a:t>
            </a:r>
            <a:r>
              <a:rPr lang="ru-RU" b="1" dirty="0" smtClean="0"/>
              <a:t>«Деревня», </a:t>
            </a:r>
            <a:r>
              <a:rPr lang="ru-RU" dirty="0" smtClean="0"/>
              <a:t>вокруг которой разгорелись горячие споры. </a:t>
            </a:r>
            <a:endParaRPr lang="ru-RU" dirty="0"/>
          </a:p>
        </p:txBody>
      </p:sp>
      <p:pic>
        <p:nvPicPr>
          <p:cNvPr id="3" name="Picture 6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3456384" cy="378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ноб пре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871913"/>
            <a:ext cx="3851920" cy="2986087"/>
          </a:xfrm>
          <a:prstGeom prst="rect">
            <a:avLst/>
          </a:prstGeom>
          <a:noFill/>
          <a:ln w="19050">
            <a:solidFill>
              <a:srgbClr val="FFE7FB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046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80728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 эмиграции вёл активную общественно-политическую деятельность: выступал с лекциями, сотрудничал с русскими политическими организациями националистического и монархического направления, регулярно печатал публицистические статьи. Выступил со знаменитым манифестом о задачах Русского Зарубежья относительно России и большевизма: «Миссия Русской эмиграции»[8]. </a:t>
            </a:r>
            <a:r>
              <a:rPr lang="ru-RU" b="1" dirty="0" smtClean="0">
                <a:solidFill>
                  <a:srgbClr val="FFC000"/>
                </a:solidFill>
              </a:rPr>
              <a:t>Лауреат Нобелевской премии по литературе в 1933 году.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Вторую мировую войну (с октября 1939 года по 1945 год) провёл на съёмной вилле «</a:t>
            </a:r>
            <a:r>
              <a:rPr lang="ru-RU" b="1" dirty="0" err="1" smtClean="0">
                <a:solidFill>
                  <a:srgbClr val="002060"/>
                </a:solidFill>
              </a:rPr>
              <a:t>Жаннет</a:t>
            </a:r>
            <a:r>
              <a:rPr lang="ru-RU" b="1" dirty="0" smtClean="0">
                <a:solidFill>
                  <a:srgbClr val="002060"/>
                </a:solidFill>
              </a:rPr>
              <a:t>» в </a:t>
            </a:r>
            <a:r>
              <a:rPr lang="ru-RU" b="1" dirty="0" err="1" smtClean="0">
                <a:solidFill>
                  <a:srgbClr val="002060"/>
                </a:solidFill>
              </a:rPr>
              <a:t>Грасе</a:t>
            </a:r>
            <a:r>
              <a:rPr lang="ru-RU" b="1" dirty="0" smtClean="0">
                <a:solidFill>
                  <a:srgbClr val="002060"/>
                </a:solidFill>
              </a:rPr>
              <a:t> (департамент Приморские Альпы).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Много и плодотворно занимался литературной деятельностью, став одной из главных фигур Русского Зарубежья.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 эмиграции Бунин написал свои лучшие произведения, такие как: «Митина любовь»[5] (1924), «Солнечный удар»[9] (1925), «Дело корнета Елагина»[10] (1925), и, наконец, «Жизнь Арсеньева»[4] (1927—1929, 1933) и цикл рассказов «Тёмные аллеи» (1938-40). Эти произведения стали новым словом и в </a:t>
            </a:r>
            <a:r>
              <a:rPr lang="ru-RU" b="1" dirty="0" err="1" smtClean="0">
                <a:solidFill>
                  <a:srgbClr val="002060"/>
                </a:solidFill>
              </a:rPr>
              <a:t>бунинском</a:t>
            </a:r>
            <a:r>
              <a:rPr lang="ru-RU" b="1" dirty="0" smtClean="0">
                <a:solidFill>
                  <a:srgbClr val="002060"/>
                </a:solidFill>
              </a:rPr>
              <a:t> творчестве, и в русской литературе в целом. По словам К. Г. Паустовского, «Жизнь Арсеньева» — это не только вершинное произведение русской литературы, но и «одно из замечательнейших явлений мировой литературы».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260648"/>
            <a:ext cx="25406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Эмиграция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512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132856"/>
            <a:ext cx="5436096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404664"/>
            <a:ext cx="3168352" cy="629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Бунин скончался в ночь на 8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ноябpя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1953 года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pуках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своей жены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стpашной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нищите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8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своих воспоминаниях Бунин писал: " Слишком поздно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pодился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я. Родись 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pаньше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 таковы были бы мои писательские воспоминания.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пpишлось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бы мне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пеpежить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... </a:t>
            </a:r>
          </a:p>
          <a:p>
            <a:pPr algn="just">
              <a:lnSpc>
                <a:spcPct val="8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Похоpонен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Бунин на кладбище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Сент-Женевьев-де-Буа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под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Паpижем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 склепе.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://dok.opredelim.com/pars_docs/refs/31/30822/img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://dok.opredelim.com/pars_docs/refs/31/30822/img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3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0"/>
            <a:ext cx="4562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166843"/>
            <a:ext cx="4572000" cy="2400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endParaRPr lang="ru-RU" sz="12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260648"/>
            <a:ext cx="7574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любви в творчестве И.А.Бунина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96752"/>
            <a:ext cx="85689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B0F0"/>
                </a:solidFill>
              </a:rPr>
              <a:t>Иван Алексеевич Бунин </a:t>
            </a:r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</a:rPr>
              <a:t>– великолепный мастер слова. Поэтические описания природы в его рассказах гармонично вплетаются в сюжетную линию, а концовка всегда непредсказуема. 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</a:rPr>
              <a:t>Ключевой темой в его творчестве стала тема любви, осмысление её скрытой природы. 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</a:rPr>
              <a:t>Традиционно в русской литературе любовь показывалась как сердечная привязанность, полная боли и радости, тоски и блаженства, причём отдавалось предпочтение изображению чувственной, духовной любви, нежели плотской.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2">
                    <a:lumMod val="90000"/>
                  </a:schemeClr>
                </a:solidFill>
              </a:rPr>
              <a:t>Бунинский</a:t>
            </a:r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</a:rPr>
              <a:t> подход к  описанию этого чувства </a:t>
            </a:r>
          </a:p>
          <a:p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</a:rPr>
              <a:t>несколько иной: любовь в его рассказах более откровенная, обнажённая, а порой даже грубоватая, исполненная неутолённой страсти. </a:t>
            </a:r>
          </a:p>
          <a:p>
            <a:r>
              <a:rPr lang="ru-RU" b="1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7693"/>
            <a:ext cx="84249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 одна любовная история в изложении И. А. Бунина не похожа на другую. В разных рассказах писатель смог передать многогранность любви, её разноликость. Она может быть и затаённым, сокровенным чувством, о котором не догадывается никто; и превратиться в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месть; может стать песней лебединой верности, наваждением, сродни солнечному удару, потрясением на всю жизнь, обидой, тоской по утраченному счастью, светлой горечью о несбывшейся мечте или  затмить для кого-то возможность быть счастливым с другим.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Каким бы ни был лик любви в рассказе И. А. Бунина, его герои обречены на одиночество, ведь любовь - это прежде всего страсть, а страсть не может длиться долго. Как только она угасает, исчезает чувство гармонии и счастья, остаётся лишь воспоминание о ярком, 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незабываемом времени. Нередко тема любви переплетается с темами ревности, измены, предательства, смерти.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95536" y="1052736"/>
            <a:ext cx="82089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противоречивое жестокое чувство («Муза»);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 чувственное влечение («Кума», «Начало»);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необузданный животный инстинкт, яростная страсть («Барышня Клара», «Железная шерсть»);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автор не умалчивает о самых сильных телесных наслаждениях. Они прекрасны, поэтичны, когда рождены любовью, чистой и естественной страстью («Таня»);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случайность, даже порой легкомысленность первых объятий, вызванных жарким чувственным порывом («Солнечный удар»).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Поэтическое возвышенное переживание («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«Поздний час», «Холодная осень»);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260648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«Темные аллеи»,  любовь показана как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1043003</Template>
  <TotalTime>22</TotalTime>
  <Words>2466</Words>
  <Application>Microsoft Office PowerPoint</Application>
  <PresentationFormat>Экран (4:3)</PresentationFormat>
  <Paragraphs>186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Трава</vt:lpstr>
      <vt:lpstr>Русская литература ХХ века: богатство и разнообразие жанров и направлений.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Русская литература ХХ века: богатство и разнообразие жанров и направлений.</dc:title>
  <dc:creator>Павел</dc:creator>
  <cp:lastModifiedBy>Павел</cp:lastModifiedBy>
  <cp:revision>2</cp:revision>
  <dcterms:created xsi:type="dcterms:W3CDTF">2017-01-22T11:03:57Z</dcterms:created>
  <dcterms:modified xsi:type="dcterms:W3CDTF">2017-02-05T10:16:07Z</dcterms:modified>
</cp:coreProperties>
</file>